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73" r:id="rId6"/>
    <p:sldId id="286" r:id="rId7"/>
    <p:sldId id="287" r:id="rId8"/>
    <p:sldId id="290" r:id="rId9"/>
    <p:sldId id="291" r:id="rId10"/>
    <p:sldId id="278" r:id="rId11"/>
    <p:sldId id="288" r:id="rId12"/>
    <p:sldId id="292" r:id="rId13"/>
    <p:sldId id="289" r:id="rId14"/>
    <p:sldId id="293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8ED4753-E042-486F-9A07-C1E6DC5CC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31640" y="1628800"/>
            <a:ext cx="7126560" cy="2304255"/>
          </a:xfrm>
        </p:spPr>
        <p:txBody>
          <a:bodyPr anchor="t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BLUE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933056"/>
            <a:ext cx="7128792" cy="1224136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0125A7F-C815-4EE0-9A04-1DD5AE3CE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4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62CF9E5-D70D-481B-A3EF-9D481257D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59632" y="404664"/>
            <a:ext cx="7427168" cy="1012974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259632" y="2348879"/>
            <a:ext cx="7427168" cy="3528393"/>
          </a:xfrm>
        </p:spPr>
        <p:txBody>
          <a:bodyPr/>
          <a:lstStyle>
            <a:lvl1pPr>
              <a:defRPr/>
            </a:lvl1pPr>
            <a:lvl3pPr>
              <a:defRPr sz="1800"/>
            </a:lvl3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179512" y="17728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4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67958" y="1412775"/>
            <a:ext cx="7408497" cy="72937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Subheading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E274E1-BFF2-41DC-B113-633C4144E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E27DA97-DB97-477D-85D8-6CD6D69F7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59632" y="404664"/>
            <a:ext cx="7427168" cy="1012974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259632" y="1412777"/>
            <a:ext cx="7427168" cy="4464496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E19047F-6577-4ECA-AC6B-FBE6DC5B83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2BE8361-53A6-4EC6-8402-A7CF064DA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59632" y="404664"/>
            <a:ext cx="7427168" cy="1012974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259632" y="2276872"/>
            <a:ext cx="3236168" cy="37444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2276872"/>
            <a:ext cx="4038600" cy="37444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67959" y="1412775"/>
            <a:ext cx="7408497" cy="72937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Subheading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2D24EE6-4914-4AB2-8637-1E431E3962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6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8EDF02A6-2591-467D-9C0F-434DFC014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59632" y="404664"/>
            <a:ext cx="7427168" cy="1012974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259632" y="1412776"/>
            <a:ext cx="3236168" cy="46085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412776"/>
            <a:ext cx="4038600" cy="46085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A613879-DFCB-449A-B702-481FBE1B70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3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85D0927-1D90-42D5-80C5-6AC7C9B3B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59632" y="404664"/>
            <a:ext cx="7427168" cy="1012974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179512" y="17728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259632" y="2276872"/>
            <a:ext cx="2664296" cy="37444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67958" y="1412775"/>
            <a:ext cx="7408497" cy="72937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Subheading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4" hasCustomPrompt="1"/>
          </p:nvPr>
        </p:nvSpPr>
        <p:spPr>
          <a:xfrm>
            <a:off x="4067944" y="2276872"/>
            <a:ext cx="4608512" cy="374441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table, picture, graph or SmartArt chart </a:t>
            </a:r>
            <a:b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by clicking the icon.</a:t>
            </a:r>
            <a:endParaRPr lang="fi-FI" sz="160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4C475E3-9E54-437E-8AA2-047F68258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3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A11EBA1-1D90-47F8-9339-DDAD4B120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40042" y="404664"/>
            <a:ext cx="7146758" cy="1012974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179512" y="17728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4" hasCustomPrompt="1"/>
          </p:nvPr>
        </p:nvSpPr>
        <p:spPr>
          <a:xfrm>
            <a:off x="1547664" y="1412776"/>
            <a:ext cx="7128792" cy="396044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table, picture, graph or SmartArt chart by clicking the icon.</a:t>
            </a:r>
            <a:endParaRPr lang="fi-FI" sz="160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547664" y="5445224"/>
            <a:ext cx="7128792" cy="576065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1BE505D-73BB-459A-813F-2DBE8CDCE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39E5577-35D3-420A-ADEB-CE0F78B51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59632" y="404664"/>
            <a:ext cx="7427167" cy="1012974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179512" y="17728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5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59632" y="1412776"/>
            <a:ext cx="3240360" cy="44644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36204" y="1460956"/>
            <a:ext cx="3408204" cy="3408204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200"/>
              </a:lnSpc>
            </a:pP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picture by clicking the icon.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activate the picture frame and select the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‘Crop’ tool from the Picture Format tab &gt;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be larger within the selection box.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clicking and dragging the light-coloured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balls on the corners of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100" b="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D96C0A8-1564-4B08-831A-E0E624872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C571C63-1884-4DCD-B8B2-89AFE322C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59632" y="404664"/>
            <a:ext cx="7427168" cy="1012974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499992" y="536"/>
            <a:ext cx="4644008" cy="6857464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a picture by clicking the icon. </a:t>
            </a:r>
            <a:br>
              <a:rPr lang="en-US" dirty="0"/>
            </a:br>
            <a:r>
              <a:rPr lang="en-US" dirty="0"/>
              <a:t>To change the cropping of the picture, activate the picture frame and </a:t>
            </a:r>
            <a:br>
              <a:rPr lang="en-US" dirty="0"/>
            </a:br>
            <a:r>
              <a:rPr lang="en-US" dirty="0"/>
              <a:t>select the ‘Crop’ tool from the Picture Format tab &gt; </a:t>
            </a:r>
            <a:br>
              <a:rPr lang="en-US" dirty="0"/>
            </a:br>
            <a:r>
              <a:rPr lang="en-US" dirty="0"/>
              <a:t>you can now move the picture or scale it to be larger within the selection box.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Scale the picture by holding down the Shift key and clicking and </a:t>
            </a:r>
            <a:br>
              <a:rPr lang="en-US" dirty="0"/>
            </a:br>
            <a:r>
              <a:rPr lang="en-US" dirty="0"/>
              <a:t>dragging the </a:t>
            </a:r>
            <a:r>
              <a:rPr lang="en-US" dirty="0" err="1"/>
              <a:t>light-coloured</a:t>
            </a:r>
            <a:r>
              <a:rPr lang="en-US" dirty="0"/>
              <a:t> balls on the corners of the picture. </a:t>
            </a:r>
            <a:br>
              <a:rPr lang="en-US" dirty="0"/>
            </a:br>
            <a:r>
              <a:rPr lang="en-US" dirty="0"/>
              <a:t>When you are satisfied with the cropping/scaling of the picture, </a:t>
            </a:r>
            <a:br>
              <a:rPr lang="en-US" dirty="0"/>
            </a:br>
            <a:r>
              <a:rPr lang="en-US" dirty="0"/>
              <a:t>click outside the picture. </a:t>
            </a:r>
          </a:p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To change the picture, activate the picture, remove the picture </a:t>
            </a:r>
            <a:br>
              <a:rPr lang="en-US" dirty="0"/>
            </a:br>
            <a:r>
              <a:rPr lang="en-US" dirty="0"/>
              <a:t>with the Delete key and click the picture to add a new picture. 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259632" y="1443688"/>
            <a:ext cx="3228633" cy="4464496"/>
          </a:xfrm>
          <a:noFill/>
        </p:spPr>
        <p:txBody>
          <a:bodyPr>
            <a:no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chemeClr val="accent5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FCA8CA3-BB14-43FB-85DD-50CEE4A01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179512" y="17728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68580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picture to the background of the slide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text boxes will reappear when you activate the picture and select ‘Send to Back’ (Picture </a:t>
            </a:r>
            <a:r>
              <a:rPr lang="en-GB" sz="1200" b="0" i="1" kern="1200" baseline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Formar</a:t>
            </a: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 &gt; Send Backward &gt; Send to Back /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right click &gt; Send to Back)</a:t>
            </a:r>
            <a: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bring the picture to the front, remove the picture with the Delete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 the picture to add a new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Remember to send the picture to the back so that you can see the text.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1763688" y="3789040"/>
            <a:ext cx="6838950" cy="196898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up the presentation and can contain a short text section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big picture, or a 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without a picture.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C627A30-2844-4B4A-A627-EF3E9016C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C0BD309-B170-4BE4-A32F-487FDEC93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227664"/>
            <a:ext cx="4104456" cy="4464496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dirty="0"/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44008" y="1381565"/>
            <a:ext cx="4022563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To change the picture, activate the picture, remove the picture with the Delete key 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6EDA77E-D9E4-4A1C-8DF5-C3BD2850C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E02EC95-5985-46DC-BECD-BF320B47D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31640" y="1628800"/>
            <a:ext cx="7126560" cy="2304255"/>
          </a:xfrm>
        </p:spPr>
        <p:txBody>
          <a:bodyPr anchor="t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BLUE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933056"/>
            <a:ext cx="7128792" cy="1224136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910E86-507D-469D-9ACA-D829918B6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1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5B38376-28E9-4C3D-AA4E-27093A83E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227664"/>
            <a:ext cx="4104456" cy="4464496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dirty="0"/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44008" y="1381565"/>
            <a:ext cx="4022563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To change the picture, activate the picture, remove the picture with the Delete key 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BDF924E-310D-439D-A133-6B0BC56730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691658-FE03-4CDE-89BF-6935AF39D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227664"/>
            <a:ext cx="4104456" cy="4464496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dirty="0"/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44008" y="1381565"/>
            <a:ext cx="4022563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To change the picture, activate the picture, remove the picture with the Delete key 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0C41F75-457A-4E80-B358-5B9F33DB4D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EC25EE6-09D3-45F9-8F40-8ADCC59B9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227664"/>
            <a:ext cx="4104456" cy="4464496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dirty="0"/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44008" y="1381565"/>
            <a:ext cx="4022563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To change the picture, activate the picture, remove the picture with the Delete key 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222F01A-6290-4F5A-AB48-97942A0BC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0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DB3E701-EFAB-4636-9432-FE5331AB35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B077C97-4516-489B-A2F5-A29B480EE1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1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2D99B44-14C2-4216-A75A-3BE67521E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4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01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EE21C67-F066-4B5B-8D9A-408E33F8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31640" y="1628800"/>
            <a:ext cx="7126560" cy="2304255"/>
          </a:xfrm>
        </p:spPr>
        <p:txBody>
          <a:bodyPr anchor="t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BLUE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933056"/>
            <a:ext cx="7128792" cy="1224136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E50EBFB-00F9-4B13-A657-020F1D0AEE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0A101CF-C6E7-48F6-A4EC-1A0946AD9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31640" y="1628800"/>
            <a:ext cx="7126560" cy="2304255"/>
          </a:xfrm>
        </p:spPr>
        <p:txBody>
          <a:bodyPr anchor="t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BLUE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933056"/>
            <a:ext cx="7128792" cy="1224136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042799E-F1D9-41CF-8906-2EF297A08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31640" y="1340769"/>
            <a:ext cx="7126560" cy="1800200"/>
          </a:xfrm>
        </p:spPr>
        <p:txBody>
          <a:bodyPr anchor="t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BLUE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933056"/>
            <a:ext cx="7128792" cy="1224136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AA6283B-4C83-4533-9B17-897488E74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  <p:sp>
        <p:nvSpPr>
          <p:cNvPr id="5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-3677"/>
            <a:ext cx="9151200" cy="6861677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large cover picture to the background of the cover slide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text boxes will reappear when you activate the picture and select ‘Send to Back’ (Picture </a:t>
            </a:r>
            <a:r>
              <a:rPr lang="en-GB" sz="1200" b="0" i="1" kern="1200" baseline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Formar</a:t>
            </a: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 &gt; Send Backward &gt; Send to Back /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right click &gt; Send to Back)</a:t>
            </a:r>
            <a: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endParaRPr lang="fi-FI" sz="1200" b="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i-FI" sz="1200" b="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i-FI" sz="1200" b="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bring the picture to the front, remove the picture with the Delete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 the picture to add a new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Remember to send the picture to the back so that you can see the text.</a:t>
            </a: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fi-FI" dirty="0" err="1"/>
              <a:t>Make</a:t>
            </a:r>
            <a:r>
              <a:rPr lang="fi-FI" dirty="0"/>
              <a:t> sure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SYKE-logo</a:t>
            </a:r>
            <a:r>
              <a:rPr lang="fi-FI" dirty="0"/>
              <a:t> is </a:t>
            </a:r>
            <a:r>
              <a:rPr lang="fi-FI" dirty="0" err="1"/>
              <a:t>visible</a:t>
            </a:r>
            <a:r>
              <a:rPr lang="fi-FI" dirty="0"/>
              <a:t> in the </a:t>
            </a:r>
            <a:r>
              <a:rPr lang="fi-FI" dirty="0" err="1"/>
              <a:t>left</a:t>
            </a:r>
            <a:r>
              <a:rPr lang="fi-FI" dirty="0"/>
              <a:t> </a:t>
            </a:r>
            <a:r>
              <a:rPr lang="fi-FI" dirty="0" err="1"/>
              <a:t>corner</a:t>
            </a:r>
            <a:r>
              <a:rPr lang="fi-FI" dirty="0"/>
              <a:t>! </a:t>
            </a:r>
            <a:br>
              <a:rPr lang="fi-FI" dirty="0"/>
            </a:b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copy </a:t>
            </a:r>
            <a:r>
              <a:rPr lang="fi-FI" dirty="0" err="1"/>
              <a:t>SYKE-logo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the </a:t>
            </a:r>
            <a:r>
              <a:rPr lang="fi-FI" dirty="0" err="1"/>
              <a:t>instructions</a:t>
            </a:r>
            <a:r>
              <a:rPr lang="fi-FI" dirty="0"/>
              <a:t> </a:t>
            </a:r>
            <a:r>
              <a:rPr lang="fi-FI" dirty="0" err="1"/>
              <a:t>page</a:t>
            </a:r>
            <a:r>
              <a:rPr lang="fi-FI" dirty="0"/>
              <a:t> (</a:t>
            </a:r>
            <a:r>
              <a:rPr lang="fi-FI" dirty="0" err="1"/>
              <a:t>page</a:t>
            </a:r>
            <a:r>
              <a:rPr lang="fi-FI" dirty="0"/>
              <a:t> 1). </a:t>
            </a:r>
          </a:p>
        </p:txBody>
      </p:sp>
    </p:spTree>
    <p:extLst>
      <p:ext uri="{BB962C8B-B14F-4D97-AF65-F5344CB8AC3E}">
        <p14:creationId xmlns:p14="http://schemas.microsoft.com/office/powerpoint/2010/main" val="295054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E258650-9888-4F40-8A5D-72F0988A1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196752"/>
            <a:ext cx="4104456" cy="3312368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15616" y="4509120"/>
            <a:ext cx="7128792" cy="1152128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44008" y="1350653"/>
            <a:ext cx="4022563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To change the picture, activate the picture, remove the picture with the Delete key 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4B23C7-B17B-4856-AA90-552600DCE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9D3C562-D33A-4F03-9650-705E3A4A5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196752"/>
            <a:ext cx="4104456" cy="3312368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15616" y="4509120"/>
            <a:ext cx="7128792" cy="1152128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44008" y="1350653"/>
            <a:ext cx="4022563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To change the picture, activate the picture, remove the picture with the Delete key 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852CE40-80C4-45CD-9850-2256466499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32BA03C-F66B-41D3-9923-A72F03288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196752"/>
            <a:ext cx="4104456" cy="3312368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15616" y="4509120"/>
            <a:ext cx="7128792" cy="1152128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44008" y="1350653"/>
            <a:ext cx="4022563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To change the picture, activate the picture, remove the picture with the Delete key 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D35F9A9-75F1-42CF-A018-1AB17DBC9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0BB7330-BA64-4189-B76F-6C9F846717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268"/>
            <a:ext cx="9143285" cy="68574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196752"/>
            <a:ext cx="4104456" cy="3312368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15616" y="4509120"/>
            <a:ext cx="7128792" cy="1152128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name of the presenter</a:t>
            </a:r>
            <a:br>
              <a:rPr lang="en-US" dirty="0"/>
            </a:br>
            <a:r>
              <a:rPr lang="en-US" dirty="0"/>
              <a:t>Finnish Environment Institute SYKE</a:t>
            </a:r>
            <a:br>
              <a:rPr lang="en-US" dirty="0"/>
            </a:br>
            <a:r>
              <a:rPr lang="en-US" dirty="0"/>
              <a:t>Event &amp; date</a:t>
            </a:r>
          </a:p>
        </p:txBody>
      </p:sp>
      <p:sp>
        <p:nvSpPr>
          <p:cNvPr id="5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44008" y="1350653"/>
            <a:ext cx="4022563" cy="4022563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To change the picture, activate the picture, remove the picture with the Delete key 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998BEB2-7DBC-4E8D-A1A9-B27420D27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" y="5171478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D5A315">
                  <a:lumMod val="75000"/>
                </a:srgbClr>
              </a:buClr>
              <a:buSzTx/>
              <a:buFont typeface="Arial" pitchFamily="34" charset="0"/>
              <a:buChar char="●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level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a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list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32000" marR="0" lvl="1" indent="-2160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D5A315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level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48000" marR="0" lvl="2" indent="-21600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0"/>
              </a:spcAft>
              <a:buClr>
                <a:srgbClr val="827C7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827C7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827C7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level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827C7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4B3C-FB33-46E3-9024-64DB5C1998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64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87" r:id="rId7"/>
    <p:sldLayoutId id="2147483688" r:id="rId8"/>
    <p:sldLayoutId id="2147483689" r:id="rId9"/>
    <p:sldLayoutId id="214748365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90" r:id="rId20"/>
    <p:sldLayoutId id="2147483691" r:id="rId21"/>
    <p:sldLayoutId id="2147483692" r:id="rId22"/>
    <p:sldLayoutId id="2147483684" r:id="rId23"/>
    <p:sldLayoutId id="2147483685" r:id="rId24"/>
    <p:sldLayoutId id="2147483686" r:id="rId2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marR="0" indent="-216000" algn="l" defTabSz="9144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>
          <a:srgbClr val="D5A315">
            <a:lumMod val="75000"/>
          </a:srgbClr>
        </a:buClr>
        <a:buSzTx/>
        <a:buFont typeface="Arial" pitchFamily="34" charset="0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marR="0" indent="-216000" algn="l" defTabSz="9144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>
          <a:srgbClr val="D5A315">
            <a:lumMod val="75000"/>
          </a:srgbClr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marR="0" indent="-21600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0"/>
        </a:spcAft>
        <a:buClr>
          <a:srgbClr val="827C71"/>
        </a:buClr>
        <a:buSzTx/>
        <a:buFont typeface="Arial" pitchFamily="34" charset="0"/>
        <a:buChar char="•"/>
        <a:tabLst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864000" marR="0" indent="-21600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0"/>
        </a:spcAft>
        <a:buClr>
          <a:srgbClr val="827C71"/>
        </a:buClr>
        <a:buSzTx/>
        <a:buFont typeface="Arial" pitchFamily="34" charset="0"/>
        <a:buChar char="•"/>
        <a:tabLst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1080000" marR="0" indent="-216000" algn="l" defTabSz="914400" rtl="0" eaLnBrk="1" fontAlgn="auto" latinLnBrk="0" hangingPunct="1">
        <a:lnSpc>
          <a:spcPts val="1800"/>
        </a:lnSpc>
        <a:spcBef>
          <a:spcPts val="300"/>
        </a:spcBef>
        <a:spcAft>
          <a:spcPts val="0"/>
        </a:spcAft>
        <a:buClr>
          <a:srgbClr val="827C71"/>
        </a:buClr>
        <a:buSzTx/>
        <a:buFont typeface="Arial" pitchFamily="34" charset="0"/>
        <a:buChar char="•"/>
        <a:tabLst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ata.kreft-burman@syke.fi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gate.ec.europa.eu/cas/eim/external/register.cgi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participant-regist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Rahoitus ja budjetointi</a:t>
            </a:r>
            <a:br>
              <a:rPr lang="fi-FI" dirty="0"/>
            </a:br>
            <a:r>
              <a:rPr lang="fi-FI" sz="2800" dirty="0"/>
              <a:t>LIFE SIP hakemusvaihe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Kata Kreft-Burman </a:t>
            </a:r>
          </a:p>
          <a:p>
            <a:r>
              <a:rPr lang="fi-FI" dirty="0"/>
              <a:t>SYKE – EU tiimi </a:t>
            </a:r>
          </a:p>
          <a:p>
            <a:r>
              <a:rPr lang="fi-FI" dirty="0"/>
              <a:t>17.8.21</a:t>
            </a:r>
          </a:p>
        </p:txBody>
      </p:sp>
    </p:spTree>
    <p:extLst>
      <p:ext uri="{BB962C8B-B14F-4D97-AF65-F5344CB8AC3E}">
        <p14:creationId xmlns:p14="http://schemas.microsoft.com/office/powerpoint/2010/main" val="112728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4B5DA-2D75-4B4B-9FD3-3D41DA69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Contribution</a:t>
            </a:r>
            <a:r>
              <a:rPr lang="fi-FI" dirty="0"/>
              <a:t> </a:t>
            </a:r>
            <a:r>
              <a:rPr lang="fi-FI" dirty="0" err="1"/>
              <a:t>breakdown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69A10ED-98E8-4061-B5E0-0564C8F26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59" y="1628800"/>
            <a:ext cx="4562475" cy="26384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011474C-04BF-42E0-A342-012C819B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242" y="4478387"/>
            <a:ext cx="3493311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5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F6ABA6-C6AD-4ADD-B86D-3992856A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jatketaan?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9BE6E3-4C3D-4F47-8E19-518E35DD1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Kysymyksiä talousasioista </a:t>
            </a:r>
            <a:r>
              <a:rPr lang="fi-FI" sz="2800" dirty="0" err="1"/>
              <a:t>Katalle</a:t>
            </a:r>
            <a:r>
              <a:rPr lang="fi-FI" sz="2800" dirty="0"/>
              <a:t> – </a:t>
            </a:r>
          </a:p>
          <a:p>
            <a:pPr marL="0" indent="0">
              <a:buNone/>
            </a:pPr>
            <a:r>
              <a:rPr lang="fi-FI" sz="2800" dirty="0">
                <a:hlinkClick r:id="rId2"/>
              </a:rPr>
              <a:t>kata.kreft-burman@syke.fi</a:t>
            </a: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Koulutus – viikko 36 ( 2 sessiota) – kutsu tulossa ensi viikolla </a:t>
            </a:r>
          </a:p>
          <a:p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98215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00993"/>
            <a:ext cx="7427168" cy="1012974"/>
          </a:xfrm>
        </p:spPr>
        <p:txBody>
          <a:bodyPr/>
          <a:lstStyle/>
          <a:p>
            <a:r>
              <a:rPr lang="fi-FI" dirty="0"/>
              <a:t>Aikataulu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47240D9-C693-4D40-A30B-54AF5F92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40" y="957752"/>
            <a:ext cx="6275040" cy="376337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27E91F8-B788-4AA0-9F2D-9CE493D64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432" y="5027796"/>
            <a:ext cx="6817983" cy="8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C93BB9-4949-469A-85A2-D2DE5926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PM’s</a:t>
            </a:r>
            <a:r>
              <a:rPr lang="fi-FI" dirty="0"/>
              <a:t> – </a:t>
            </a:r>
            <a:r>
              <a:rPr lang="fi-FI" dirty="0" err="1"/>
              <a:t>create</a:t>
            </a:r>
            <a:r>
              <a:rPr lang="fi-FI" dirty="0"/>
              <a:t> a </a:t>
            </a:r>
            <a:r>
              <a:rPr lang="fi-FI" dirty="0" err="1"/>
              <a:t>user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DE18DCC-041D-4325-94B7-14B2FC4C9703}"/>
              </a:ext>
            </a:extLst>
          </p:cNvPr>
          <p:cNvSpPr/>
          <p:nvPr/>
        </p:nvSpPr>
        <p:spPr>
          <a:xfrm>
            <a:off x="457200" y="1364524"/>
            <a:ext cx="577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https://webgate.ec.europa.eu/cas/eim/external/register.cgi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174E5457-173C-41DC-B4DF-97D90B84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0" y="1870249"/>
            <a:ext cx="8552640" cy="231560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A209EC4-ECE6-4F1B-AEA8-B70B33FD3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933056"/>
            <a:ext cx="327383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3DFA2-BCC1-42FA-A730-4CCA484D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260648"/>
            <a:ext cx="8003232" cy="1012974"/>
          </a:xfrm>
        </p:spPr>
        <p:txBody>
          <a:bodyPr>
            <a:normAutofit fontScale="90000"/>
          </a:bodyPr>
          <a:lstStyle/>
          <a:p>
            <a:r>
              <a:rPr lang="fi-FI" dirty="0"/>
              <a:t>Kaikki partnerit – rekisteröinti/ PIC-numero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0A792F7-6EA3-4435-8700-2102FAA9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39" y="1496625"/>
            <a:ext cx="7640061" cy="1065954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A6F59F21-A5B2-4344-B010-CF0888358CD9}"/>
              </a:ext>
            </a:extLst>
          </p:cNvPr>
          <p:cNvSpPr/>
          <p:nvPr/>
        </p:nvSpPr>
        <p:spPr>
          <a:xfrm>
            <a:off x="570384" y="2785583"/>
            <a:ext cx="7890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https://ec.europa.eu/info/funding-tenders/opportunities/portal/screen/how-to-participate/participant-register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18DD1DE-D422-4172-A4CD-8F175B603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889218"/>
            <a:ext cx="7717451" cy="26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9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EE37378-1003-48FB-9DB6-97382F00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923925"/>
            <a:ext cx="70199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056D90B-1B86-41C6-837E-C4097790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723900"/>
            <a:ext cx="72485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Budjetti – </a:t>
            </a:r>
            <a:r>
              <a:rPr lang="fi-FI" dirty="0" err="1"/>
              <a:t>Part</a:t>
            </a:r>
            <a:r>
              <a:rPr lang="fi-FI" dirty="0"/>
              <a:t> A – tehdään portaalissa 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A778E89-54B1-40A7-B101-8DE50EDF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6" y="1443679"/>
            <a:ext cx="8236307" cy="109525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060000C-0D6D-4720-ABC3-526A76AE8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5" y="2766712"/>
            <a:ext cx="8236307" cy="1182816"/>
          </a:xfrm>
          <a:prstGeom prst="rect">
            <a:avLst/>
          </a:prstGeom>
        </p:spPr>
      </p:pic>
      <p:pic>
        <p:nvPicPr>
          <p:cNvPr id="6" name="Sisällön paikkamerkki 3">
            <a:extLst>
              <a:ext uri="{FF2B5EF4-FFF2-40B4-BE49-F238E27FC236}">
                <a16:creationId xmlns:a16="http://schemas.microsoft.com/office/drawing/2014/main" id="{EDF0971B-4E27-40F9-AD1D-437DDE849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89" y="4239918"/>
            <a:ext cx="8236307" cy="10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69FCF-A667-4629-8255-F022AAC4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Budjettirakenne – </a:t>
            </a:r>
            <a:r>
              <a:rPr lang="fi-FI" dirty="0" err="1"/>
              <a:t>full</a:t>
            </a:r>
            <a:r>
              <a:rPr lang="fi-FI" dirty="0"/>
              <a:t> </a:t>
            </a:r>
            <a:r>
              <a:rPr lang="fi-FI" dirty="0" err="1"/>
              <a:t>proposal</a:t>
            </a:r>
            <a:r>
              <a:rPr lang="fi-FI" dirty="0"/>
              <a:t> 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62DF52-5F43-4D18-A033-1CC41436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Personnel</a:t>
            </a:r>
            <a:r>
              <a:rPr lang="fi-FI" dirty="0"/>
              <a:t> (</a:t>
            </a:r>
            <a:r>
              <a:rPr lang="fi-FI" dirty="0" err="1"/>
              <a:t>daily</a:t>
            </a:r>
            <a:r>
              <a:rPr lang="fi-FI" dirty="0"/>
              <a:t> </a:t>
            </a:r>
            <a:r>
              <a:rPr lang="fi-FI" dirty="0" err="1"/>
              <a:t>rates</a:t>
            </a:r>
            <a:r>
              <a:rPr lang="fi-FI" dirty="0"/>
              <a:t>/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days</a:t>
            </a:r>
            <a:r>
              <a:rPr lang="fi-FI" dirty="0"/>
              <a:t> = </a:t>
            </a:r>
            <a:r>
              <a:rPr lang="fi-FI" dirty="0" err="1"/>
              <a:t>cost</a:t>
            </a:r>
            <a:r>
              <a:rPr lang="fi-FI" dirty="0"/>
              <a:t> per person)</a:t>
            </a:r>
          </a:p>
          <a:p>
            <a:r>
              <a:rPr lang="fi-FI" dirty="0"/>
              <a:t>Travel and </a:t>
            </a:r>
            <a:r>
              <a:rPr lang="fi-FI" dirty="0" err="1"/>
              <a:t>subsistence</a:t>
            </a:r>
            <a:r>
              <a:rPr lang="fi-FI" dirty="0"/>
              <a:t> (</a:t>
            </a:r>
            <a:r>
              <a:rPr lang="fi-FI" dirty="0" err="1"/>
              <a:t>trips</a:t>
            </a:r>
            <a:r>
              <a:rPr lang="fi-FI" dirty="0"/>
              <a:t> inside </a:t>
            </a:r>
            <a:r>
              <a:rPr lang="fi-FI" dirty="0" err="1"/>
              <a:t>the</a:t>
            </a:r>
            <a:r>
              <a:rPr lang="fi-FI" dirty="0"/>
              <a:t> country; in Europe; outside Europe)</a:t>
            </a:r>
          </a:p>
          <a:p>
            <a:r>
              <a:rPr lang="fi-FI" dirty="0" err="1"/>
              <a:t>External</a:t>
            </a:r>
            <a:r>
              <a:rPr lang="fi-FI" dirty="0"/>
              <a:t> </a:t>
            </a:r>
            <a:r>
              <a:rPr lang="fi-FI" dirty="0" err="1"/>
              <a:t>assistance</a:t>
            </a:r>
            <a:r>
              <a:rPr lang="fi-FI" dirty="0"/>
              <a:t> ( </a:t>
            </a:r>
            <a:r>
              <a:rPr lang="fi-FI" dirty="0" err="1"/>
              <a:t>max</a:t>
            </a:r>
            <a:r>
              <a:rPr lang="fi-FI" dirty="0"/>
              <a:t> 30%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budget</a:t>
            </a:r>
            <a:r>
              <a:rPr lang="fi-FI" dirty="0"/>
              <a:t>)</a:t>
            </a:r>
          </a:p>
          <a:p>
            <a:r>
              <a:rPr lang="fi-FI" dirty="0" err="1"/>
              <a:t>Durable</a:t>
            </a:r>
            <a:r>
              <a:rPr lang="fi-FI" dirty="0"/>
              <a:t> </a:t>
            </a:r>
            <a:r>
              <a:rPr lang="fi-FI" dirty="0" err="1"/>
              <a:t>goods</a:t>
            </a:r>
            <a:r>
              <a:rPr lang="fi-FI" dirty="0"/>
              <a:t> (</a:t>
            </a:r>
            <a:r>
              <a:rPr lang="fi-FI" dirty="0" err="1"/>
              <a:t>infrastructure</a:t>
            </a:r>
            <a:r>
              <a:rPr lang="fi-FI" dirty="0"/>
              <a:t>, </a:t>
            </a:r>
            <a:r>
              <a:rPr lang="fi-FI" dirty="0" err="1"/>
              <a:t>equipment</a:t>
            </a:r>
            <a:r>
              <a:rPr lang="fi-FI" dirty="0"/>
              <a:t> – </a:t>
            </a:r>
            <a:r>
              <a:rPr lang="fi-FI" dirty="0" err="1"/>
              <a:t>depreciation</a:t>
            </a:r>
            <a:r>
              <a:rPr lang="fi-FI" dirty="0"/>
              <a:t>; </a:t>
            </a:r>
            <a:r>
              <a:rPr lang="fi-FI" dirty="0" err="1"/>
              <a:t>prototype</a:t>
            </a:r>
            <a:r>
              <a:rPr lang="fi-FI" dirty="0"/>
              <a:t> – 100%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)</a:t>
            </a:r>
          </a:p>
          <a:p>
            <a:r>
              <a:rPr lang="fi-FI" dirty="0" err="1"/>
              <a:t>Consumables</a:t>
            </a:r>
            <a:endParaRPr lang="fi-FI" dirty="0"/>
          </a:p>
          <a:p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costs</a:t>
            </a:r>
            <a:r>
              <a:rPr lang="fi-FI" dirty="0"/>
              <a:t> (</a:t>
            </a:r>
            <a:r>
              <a:rPr lang="fi-FI" dirty="0" err="1"/>
              <a:t>conference</a:t>
            </a:r>
            <a:r>
              <a:rPr lang="fi-FI" dirty="0"/>
              <a:t> </a:t>
            </a:r>
            <a:r>
              <a:rPr lang="fi-FI" dirty="0" err="1"/>
              <a:t>fees</a:t>
            </a:r>
            <a:r>
              <a:rPr lang="fi-FI" dirty="0"/>
              <a:t>, </a:t>
            </a:r>
            <a:r>
              <a:rPr lang="fi-FI" dirty="0" err="1"/>
              <a:t>guest</a:t>
            </a:r>
            <a:r>
              <a:rPr lang="fi-FI" dirty="0"/>
              <a:t> </a:t>
            </a:r>
            <a:r>
              <a:rPr lang="fi-FI" dirty="0" err="1"/>
              <a:t>speaker’s</a:t>
            </a:r>
            <a:r>
              <a:rPr lang="fi-FI" dirty="0"/>
              <a:t> </a:t>
            </a:r>
            <a:r>
              <a:rPr lang="fi-FI" dirty="0" err="1"/>
              <a:t>costs</a:t>
            </a:r>
            <a:r>
              <a:rPr lang="fi-FI" dirty="0"/>
              <a:t>, </a:t>
            </a:r>
            <a:r>
              <a:rPr lang="fi-FI" dirty="0" err="1"/>
              <a:t>translations</a:t>
            </a:r>
            <a:r>
              <a:rPr lang="fi-FI" dirty="0"/>
              <a:t>)</a:t>
            </a:r>
          </a:p>
          <a:p>
            <a:r>
              <a:rPr lang="fi-FI" dirty="0" err="1"/>
              <a:t>Overheads</a:t>
            </a:r>
            <a:r>
              <a:rPr lang="fi-FI" dirty="0"/>
              <a:t> – 7% </a:t>
            </a:r>
          </a:p>
          <a:p>
            <a:r>
              <a:rPr lang="fi-FI" dirty="0"/>
              <a:t>2% </a:t>
            </a:r>
            <a:r>
              <a:rPr lang="fi-FI" dirty="0" err="1"/>
              <a:t>rule</a:t>
            </a:r>
            <a:r>
              <a:rPr lang="fi-FI" dirty="0"/>
              <a:t> - </a:t>
            </a:r>
            <a:r>
              <a:rPr lang="fi-FI" dirty="0" err="1"/>
              <a:t>removed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006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EF50FA8-6860-4087-910D-85A9B2C39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692696"/>
            <a:ext cx="129780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6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D5A315"/>
      </a:accent1>
      <a:accent2>
        <a:srgbClr val="BBC122"/>
      </a:accent2>
      <a:accent3>
        <a:srgbClr val="ABA395"/>
      </a:accent3>
      <a:accent4>
        <a:srgbClr val="BF621E"/>
      </a:accent4>
      <a:accent5>
        <a:srgbClr val="827C71"/>
      </a:accent5>
      <a:accent6>
        <a:srgbClr val="9D7B25"/>
      </a:accent6>
      <a:hlink>
        <a:srgbClr val="4F8083"/>
      </a:hlink>
      <a:folHlink>
        <a:srgbClr val="68A8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25_ppt-pohja_ENG_4-3.pptx" id="{200A235F-886D-4926-B477-6846E21927AD}" vid="{5F686A58-1BEC-4E66-8963-3B6C33801E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AE83B7-B78D-4A19-9841-FFE240376404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ebb82943-49da-4504-a2f3-a33fb2eb95f1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74259E-0C34-449D-9D9E-1216BB7843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DB179-867C-45C5-BB5C-11CB0DFC8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SYKE25_ppt-pohja_ENG_4-3</Template>
  <TotalTime>71</TotalTime>
  <Words>185</Words>
  <Application>Microsoft Office PowerPoint</Application>
  <PresentationFormat>Näytössä katseltava diaesitys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Office-teema</vt:lpstr>
      <vt:lpstr>Rahoitus ja budjetointi LIFE SIP hakemusvaihe</vt:lpstr>
      <vt:lpstr>Aikataulu</vt:lpstr>
      <vt:lpstr>PM’s – create a user account </vt:lpstr>
      <vt:lpstr>Kaikki partnerit – rekisteröinti/ PIC-numero </vt:lpstr>
      <vt:lpstr>PowerPoint-esitys</vt:lpstr>
      <vt:lpstr>PowerPoint-esitys</vt:lpstr>
      <vt:lpstr>Budjetti – Part A – tehdään portaalissa </vt:lpstr>
      <vt:lpstr>Budjettirakenne – full proposal 2020</vt:lpstr>
      <vt:lpstr>PowerPoint-esitys</vt:lpstr>
      <vt:lpstr>Contribution breakdown</vt:lpstr>
      <vt:lpstr>Miten jatketaan?</vt:lpstr>
    </vt:vector>
  </TitlesOfParts>
  <Company>Ympäristöhallinto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Heikkilä Waltteri</dc:creator>
  <cp:lastModifiedBy>Kreft-Burman Katarzyna</cp:lastModifiedBy>
  <cp:revision>12</cp:revision>
  <dcterms:created xsi:type="dcterms:W3CDTF">2020-10-29T06:52:29Z</dcterms:created>
  <dcterms:modified xsi:type="dcterms:W3CDTF">2021-08-17T10:02:52Z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